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60" r:id="rId3"/>
    <p:sldId id="262" r:id="rId4"/>
    <p:sldId id="266" r:id="rId5"/>
    <p:sldId id="269" r:id="rId6"/>
    <p:sldId id="268" r:id="rId7"/>
    <p:sldId id="271" r:id="rId8"/>
    <p:sldId id="273" r:id="rId9"/>
    <p:sldId id="270" r:id="rId10"/>
    <p:sldId id="274" r:id="rId11"/>
    <p:sldId id="275" r:id="rId12"/>
    <p:sldId id="276" r:id="rId13"/>
    <p:sldId id="278" r:id="rId14"/>
    <p:sldId id="287" r:id="rId15"/>
    <p:sldId id="279" r:id="rId16"/>
    <p:sldId id="286" r:id="rId17"/>
    <p:sldId id="285" r:id="rId18"/>
    <p:sldId id="272" r:id="rId19"/>
    <p:sldId id="280" r:id="rId20"/>
    <p:sldId id="283" r:id="rId21"/>
    <p:sldId id="284" r:id="rId22"/>
    <p:sldId id="281" r:id="rId23"/>
    <p:sldId id="265" r:id="rId24"/>
  </p:sldIdLst>
  <p:sldSz cx="9144000" cy="5715000" type="screen16x10"/>
  <p:notesSz cx="6858000" cy="9144000"/>
  <p:embeddedFontLst>
    <p:embeddedFont>
      <p:font typeface="Open Sans" panose="020B0606030504020204" pitchFamily="34" charset="0"/>
      <p:regular r:id="rId26"/>
      <p:bold r:id="rId27"/>
      <p:italic r:id="rId28"/>
    </p:embeddedFont>
    <p:embeddedFont>
      <p:font typeface="Times" panose="02020603060405020304" pitchFamily="18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B1683B-4567-49E4-991B-368EF04162A7}">
  <a:tblStyle styleId="{C7B1683B-4567-49E4-991B-368EF04162A7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rgbClr val="4BACC6">
              <a:alpha val="20000"/>
            </a:srgb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4BACC6">
              <a:alpha val="20000"/>
            </a:srgb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E321475-73BE-4D6A-A7F9-CC13BCEBEE6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822" y="-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9089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284029" y="5181352"/>
            <a:ext cx="737129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://www.apqc.org/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hyperlink" Target="http://www.apqc.org/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pqc.org/" TargetMode="External"/><Relationship Id="rId5" Type="http://schemas.openxmlformats.org/officeDocument/2006/relationships/hyperlink" Target="http://www.apqc.org/pcf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w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1099050" y="2622825"/>
            <a:ext cx="6945900" cy="9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4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Mapa procesów </a:t>
            </a:r>
            <a:endParaRPr lang="pl-PL" sz="2400" b="1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r>
              <a:rPr lang="pl-PL" sz="24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w </a:t>
            </a:r>
            <a:r>
              <a:rPr lang="pl-PL" sz="24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związku </a:t>
            </a:r>
            <a:r>
              <a:rPr lang="pl-PL" sz="24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sportowym</a:t>
            </a:r>
            <a:endParaRPr sz="24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" name="Shape 55"/>
          <p:cNvSpPr txBox="1"/>
          <p:nvPr/>
        </p:nvSpPr>
        <p:spPr>
          <a:xfrm>
            <a:off x="1149350" y="4139575"/>
            <a:ext cx="6945900" cy="9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l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Warszawa </a:t>
            </a:r>
            <a:r>
              <a:rPr lang="pl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-  </a:t>
            </a:r>
            <a:r>
              <a:rPr lang="pl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16/04/2018</a:t>
            </a:r>
            <a:endParaRPr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280340" y="181590"/>
            <a:ext cx="7091172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Praktyczne zasady 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opisywania </a:t>
            </a:r>
          </a:p>
          <a:p>
            <a:pPr lvl="0"/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procesów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10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0"/>
          <p:cNvSpPr txBox="1"/>
          <p:nvPr/>
        </p:nvSpPr>
        <p:spPr>
          <a:xfrm>
            <a:off x="275943" y="1048172"/>
            <a:ext cx="8752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Poziomy modelowania procesów – mapy procesów</a:t>
            </a:r>
            <a:endParaRPr lang="en-US" sz="1800" b="1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9572" y="1539826"/>
            <a:ext cx="9054428" cy="331291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41338" lvl="1" indent="-360363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sz="2600" dirty="0" smtClean="0">
                <a:solidFill>
                  <a:schemeClr val="tx1"/>
                </a:solidFill>
                <a:cs typeface="Times New Roman" pitchFamily="18" charset="0"/>
              </a:rPr>
              <a:t>Pokazują w sposób czytelny istotę procesu (istotę biznesu),</a:t>
            </a:r>
          </a:p>
          <a:p>
            <a:pPr marL="541338" lvl="1" indent="-360363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sz="2600" dirty="0" smtClean="0">
                <a:solidFill>
                  <a:schemeClr val="tx1"/>
                </a:solidFill>
                <a:cs typeface="Times New Roman" pitchFamily="18" charset="0"/>
              </a:rPr>
              <a:t>Pokazują wejścia, wyjścia i styki procesów głównych,</a:t>
            </a:r>
          </a:p>
          <a:p>
            <a:pPr marL="541338" lvl="1" indent="-360363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sz="2600" dirty="0" smtClean="0">
                <a:solidFill>
                  <a:schemeClr val="tx1"/>
                </a:solidFill>
                <a:cs typeface="Times New Roman" pitchFamily="18" charset="0"/>
              </a:rPr>
              <a:t>Uwzględniają klienta, a nawet jego procesy,</a:t>
            </a:r>
          </a:p>
          <a:p>
            <a:pPr marL="541338" lvl="1" indent="-360363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sz="2600" dirty="0" smtClean="0">
                <a:solidFill>
                  <a:schemeClr val="tx1"/>
                </a:solidFill>
                <a:cs typeface="Times New Roman" pitchFamily="18" charset="0"/>
              </a:rPr>
              <a:t>Nie zawiera procesów nieistotnych,</a:t>
            </a:r>
          </a:p>
          <a:p>
            <a:pPr marL="541338" lvl="1" indent="-360363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sz="2600" dirty="0" smtClean="0">
                <a:solidFill>
                  <a:schemeClr val="tx1"/>
                </a:solidFill>
                <a:cs typeface="Times New Roman" pitchFamily="18" charset="0"/>
              </a:rPr>
              <a:t>Jeżeli jest to istotne sygnalizuje kluczowe komórki organizacyjne, role, dokumenty i systemy IT.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275" y="654005"/>
            <a:ext cx="5088410" cy="509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75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280340" y="181590"/>
            <a:ext cx="7091172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Praktyczne zasady 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opisywania </a:t>
            </a:r>
          </a:p>
          <a:p>
            <a:pPr lvl="0"/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procesów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11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0"/>
          <p:cNvSpPr txBox="1"/>
          <p:nvPr/>
        </p:nvSpPr>
        <p:spPr>
          <a:xfrm>
            <a:off x="275943" y="1048172"/>
            <a:ext cx="8752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Poziomy modelowania procesów – modele procesów</a:t>
            </a:r>
            <a:endParaRPr lang="en-US" sz="1800" b="1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9572" y="1539826"/>
            <a:ext cx="9054428" cy="331291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41338" lvl="1" indent="-360363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sz="2600" dirty="0" smtClean="0">
                <a:solidFill>
                  <a:schemeClr val="tx1"/>
                </a:solidFill>
                <a:cs typeface="Times New Roman" pitchFamily="18" charset="0"/>
              </a:rPr>
              <a:t>Pokazują w </a:t>
            </a:r>
            <a:r>
              <a:rPr lang="pl-PL" sz="2600" dirty="0">
                <a:solidFill>
                  <a:schemeClr val="tx1"/>
                </a:solidFill>
                <a:cs typeface="Times New Roman" pitchFamily="18" charset="0"/>
              </a:rPr>
              <a:t>sposób czytelny </a:t>
            </a:r>
            <a:r>
              <a:rPr lang="pl-PL" sz="2600" dirty="0" smtClean="0">
                <a:solidFill>
                  <a:schemeClr val="tx1"/>
                </a:solidFill>
                <a:cs typeface="Times New Roman" pitchFamily="18" charset="0"/>
              </a:rPr>
              <a:t>logiczne </a:t>
            </a:r>
            <a:r>
              <a:rPr lang="pl-PL" sz="2600" dirty="0">
                <a:solidFill>
                  <a:schemeClr val="tx1"/>
                </a:solidFill>
                <a:cs typeface="Times New Roman" pitchFamily="18" charset="0"/>
              </a:rPr>
              <a:t>uporządkowanie i powiązanie działań,</a:t>
            </a:r>
          </a:p>
          <a:p>
            <a:pPr marL="541338" lvl="1" indent="-360363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sz="2600" dirty="0" smtClean="0">
                <a:solidFill>
                  <a:schemeClr val="tx1"/>
                </a:solidFill>
                <a:cs typeface="Times New Roman" pitchFamily="18" charset="0"/>
              </a:rPr>
              <a:t>Pokazują </a:t>
            </a:r>
            <a:r>
              <a:rPr lang="pl-PL" sz="2600" dirty="0">
                <a:solidFill>
                  <a:schemeClr val="tx1"/>
                </a:solidFill>
                <a:cs typeface="Times New Roman" pitchFamily="18" charset="0"/>
              </a:rPr>
              <a:t>niezbędne zasoby (ludzie, systemy) oraz przetwarzane informacje (dokumenty, bazy danych),</a:t>
            </a:r>
          </a:p>
          <a:p>
            <a:pPr marL="541338" lvl="1" indent="-360363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sz="2600" dirty="0" smtClean="0">
                <a:solidFill>
                  <a:schemeClr val="tx1"/>
                </a:solidFill>
                <a:cs typeface="Times New Roman" pitchFamily="18" charset="0"/>
              </a:rPr>
              <a:t>Pokazują </a:t>
            </a:r>
            <a:r>
              <a:rPr lang="pl-PL" sz="2600" dirty="0">
                <a:solidFill>
                  <a:schemeClr val="tx1"/>
                </a:solidFill>
                <a:cs typeface="Times New Roman" pitchFamily="18" charset="0"/>
              </a:rPr>
              <a:t>mierniki procesów i działań,</a:t>
            </a:r>
          </a:p>
          <a:p>
            <a:pPr marL="541338" lvl="1" indent="-360363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sz="2600" dirty="0" smtClean="0">
                <a:solidFill>
                  <a:schemeClr val="tx1"/>
                </a:solidFill>
                <a:cs typeface="Times New Roman" pitchFamily="18" charset="0"/>
              </a:rPr>
              <a:t>Pozwalają </a:t>
            </a:r>
            <a:r>
              <a:rPr lang="pl-PL" sz="2600" dirty="0">
                <a:solidFill>
                  <a:schemeClr val="tx1"/>
                </a:solidFill>
                <a:cs typeface="Times New Roman" pitchFamily="18" charset="0"/>
              </a:rPr>
              <a:t>na powiązanie z organizacją,</a:t>
            </a:r>
          </a:p>
          <a:p>
            <a:pPr marL="541338" lvl="1" indent="-360363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sz="2600" dirty="0" smtClean="0">
                <a:solidFill>
                  <a:schemeClr val="tx1"/>
                </a:solidFill>
                <a:cs typeface="Times New Roman" pitchFamily="18" charset="0"/>
              </a:rPr>
              <a:t>Mogą być </a:t>
            </a:r>
            <a:r>
              <a:rPr lang="pl-PL" sz="2600" dirty="0">
                <a:solidFill>
                  <a:schemeClr val="tx1"/>
                </a:solidFill>
                <a:cs typeface="Times New Roman" pitchFamily="18" charset="0"/>
              </a:rPr>
              <a:t>elastycznie </a:t>
            </a:r>
            <a:r>
              <a:rPr lang="pl-PL" sz="2600" dirty="0" smtClean="0">
                <a:solidFill>
                  <a:schemeClr val="tx1"/>
                </a:solidFill>
                <a:cs typeface="Times New Roman" pitchFamily="18" charset="0"/>
              </a:rPr>
              <a:t>uzupełniane i wizualizowane,</a:t>
            </a:r>
            <a:endParaRPr lang="pl-PL" sz="2600" dirty="0">
              <a:solidFill>
                <a:schemeClr val="tx1"/>
              </a:solidFill>
              <a:cs typeface="Times New Roman" pitchFamily="18" charset="0"/>
            </a:endParaRPr>
          </a:p>
          <a:p>
            <a:pPr marL="541338" lvl="1" indent="-360363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pl-PL" sz="2600" dirty="0">
              <a:solidFill>
                <a:schemeClr val="tx1"/>
              </a:solidFill>
              <a:cs typeface="Times New Roman" pitchFamily="18" charset="0"/>
            </a:endParaRPr>
          </a:p>
          <a:p>
            <a:pPr marL="541338" lvl="1" indent="-360363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pl-PL" sz="26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17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280340" y="181590"/>
            <a:ext cx="7091172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Praktyczne zasady 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opisywania </a:t>
            </a:r>
          </a:p>
          <a:p>
            <a:pPr lvl="0"/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procesów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12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0"/>
          <p:cNvSpPr txBox="1"/>
          <p:nvPr/>
        </p:nvSpPr>
        <p:spPr>
          <a:xfrm>
            <a:off x="275943" y="1048172"/>
            <a:ext cx="8752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Poziomy modelowania procesów – modele procesów</a:t>
            </a:r>
            <a:endParaRPr lang="en-US" sz="1800" b="1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9572" y="1539826"/>
            <a:ext cx="9054428" cy="331291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41338" lvl="1" indent="-360363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sz="2600" dirty="0" smtClean="0">
                <a:solidFill>
                  <a:schemeClr val="tx1"/>
                </a:solidFill>
                <a:cs typeface="Times New Roman" pitchFamily="18" charset="0"/>
              </a:rPr>
              <a:t>Pokazują w </a:t>
            </a:r>
            <a:r>
              <a:rPr lang="pl-PL" sz="2600" dirty="0">
                <a:solidFill>
                  <a:schemeClr val="tx1"/>
                </a:solidFill>
                <a:cs typeface="Times New Roman" pitchFamily="18" charset="0"/>
              </a:rPr>
              <a:t>sposób czytelny </a:t>
            </a:r>
            <a:r>
              <a:rPr lang="pl-PL" sz="2600" dirty="0" smtClean="0">
                <a:solidFill>
                  <a:schemeClr val="tx1"/>
                </a:solidFill>
                <a:cs typeface="Times New Roman" pitchFamily="18" charset="0"/>
              </a:rPr>
              <a:t>logiczne </a:t>
            </a:r>
            <a:r>
              <a:rPr lang="pl-PL" sz="2600" dirty="0">
                <a:solidFill>
                  <a:schemeClr val="tx1"/>
                </a:solidFill>
                <a:cs typeface="Times New Roman" pitchFamily="18" charset="0"/>
              </a:rPr>
              <a:t>uporządkowanie i powiązanie działań,</a:t>
            </a:r>
          </a:p>
          <a:p>
            <a:pPr marL="541338" lvl="1" indent="-360363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sz="2600" dirty="0" smtClean="0">
                <a:solidFill>
                  <a:schemeClr val="tx1"/>
                </a:solidFill>
                <a:cs typeface="Times New Roman" pitchFamily="18" charset="0"/>
              </a:rPr>
              <a:t>Pokazują </a:t>
            </a:r>
            <a:r>
              <a:rPr lang="pl-PL" sz="2600" dirty="0">
                <a:solidFill>
                  <a:schemeClr val="tx1"/>
                </a:solidFill>
                <a:cs typeface="Times New Roman" pitchFamily="18" charset="0"/>
              </a:rPr>
              <a:t>niezbędne zasoby (ludzie, systemy) oraz przetwarzane informacje (dokumenty, bazy danych),</a:t>
            </a:r>
          </a:p>
          <a:p>
            <a:pPr marL="541338" lvl="1" indent="-360363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sz="2600" dirty="0" smtClean="0">
                <a:solidFill>
                  <a:schemeClr val="tx1"/>
                </a:solidFill>
                <a:cs typeface="Times New Roman" pitchFamily="18" charset="0"/>
              </a:rPr>
              <a:t>Pokazują </a:t>
            </a:r>
            <a:r>
              <a:rPr lang="pl-PL" sz="2600" dirty="0">
                <a:solidFill>
                  <a:schemeClr val="tx1"/>
                </a:solidFill>
                <a:cs typeface="Times New Roman" pitchFamily="18" charset="0"/>
              </a:rPr>
              <a:t>mierniki procesów i działań,</a:t>
            </a:r>
          </a:p>
          <a:p>
            <a:pPr marL="541338" lvl="1" indent="-360363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sz="2600" dirty="0" smtClean="0">
                <a:solidFill>
                  <a:schemeClr val="tx1"/>
                </a:solidFill>
                <a:cs typeface="Times New Roman" pitchFamily="18" charset="0"/>
              </a:rPr>
              <a:t>Pozwalają </a:t>
            </a:r>
            <a:r>
              <a:rPr lang="pl-PL" sz="2600" dirty="0">
                <a:solidFill>
                  <a:schemeClr val="tx1"/>
                </a:solidFill>
                <a:cs typeface="Times New Roman" pitchFamily="18" charset="0"/>
              </a:rPr>
              <a:t>na powiązanie z organizacją,</a:t>
            </a:r>
          </a:p>
          <a:p>
            <a:pPr marL="541338" lvl="1" indent="-360363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sz="2600" dirty="0" smtClean="0">
                <a:solidFill>
                  <a:schemeClr val="tx1"/>
                </a:solidFill>
                <a:cs typeface="Times New Roman" pitchFamily="18" charset="0"/>
              </a:rPr>
              <a:t>Mogą być </a:t>
            </a:r>
            <a:r>
              <a:rPr lang="pl-PL" sz="2600" dirty="0">
                <a:solidFill>
                  <a:schemeClr val="tx1"/>
                </a:solidFill>
                <a:cs typeface="Times New Roman" pitchFamily="18" charset="0"/>
              </a:rPr>
              <a:t>elastycznie </a:t>
            </a:r>
            <a:r>
              <a:rPr lang="pl-PL" sz="2600" dirty="0" smtClean="0">
                <a:solidFill>
                  <a:schemeClr val="tx1"/>
                </a:solidFill>
                <a:cs typeface="Times New Roman" pitchFamily="18" charset="0"/>
              </a:rPr>
              <a:t>uzupełniane i wizualizowane,</a:t>
            </a:r>
            <a:endParaRPr lang="pl-PL" sz="2600" dirty="0">
              <a:solidFill>
                <a:schemeClr val="tx1"/>
              </a:solidFill>
              <a:cs typeface="Times New Roman" pitchFamily="18" charset="0"/>
            </a:endParaRPr>
          </a:p>
          <a:p>
            <a:pPr marL="541338" lvl="1" indent="-360363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pl-PL" sz="2600" dirty="0">
              <a:solidFill>
                <a:schemeClr val="tx1"/>
              </a:solidFill>
              <a:cs typeface="Times New Roman" pitchFamily="18" charset="0"/>
            </a:endParaRPr>
          </a:p>
          <a:p>
            <a:pPr marL="541338" lvl="1" indent="-360363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pl-PL" sz="26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7" y="1112519"/>
            <a:ext cx="9112049" cy="403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77540" y="5087372"/>
            <a:ext cx="90397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+mn-lt"/>
              </a:rPr>
              <a:t>Prosty proces obsługi zamówienia przedstawiony za pomocą notacji BPMN2.0</a:t>
            </a:r>
          </a:p>
        </p:txBody>
      </p:sp>
    </p:spTree>
    <p:extLst>
      <p:ext uri="{BB962C8B-B14F-4D97-AF65-F5344CB8AC3E}">
        <p14:creationId xmlns:p14="http://schemas.microsoft.com/office/powerpoint/2010/main" val="13813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280340" y="181590"/>
            <a:ext cx="7091172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Praktyczne zasady 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opisywania </a:t>
            </a:r>
          </a:p>
          <a:p>
            <a:pPr lvl="0"/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procesów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13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0"/>
          <p:cNvSpPr txBox="1"/>
          <p:nvPr/>
        </p:nvSpPr>
        <p:spPr>
          <a:xfrm>
            <a:off x="275943" y="1048172"/>
            <a:ext cx="8752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Poziomy modelowania procesów – modele procesów</a:t>
            </a:r>
            <a:endParaRPr lang="en-US" sz="1800" b="1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64" y="360092"/>
            <a:ext cx="4205138" cy="534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43" y="8543"/>
            <a:ext cx="3140416" cy="570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65508" y="5243788"/>
            <a:ext cx="903979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0000"/>
                </a:solidFill>
                <a:latin typeface="+mn-lt"/>
              </a:rPr>
              <a:t>! Czytelność dla użytkowników i odbiorców procesów</a:t>
            </a:r>
          </a:p>
        </p:txBody>
      </p:sp>
    </p:spTree>
    <p:extLst>
      <p:ext uri="{BB962C8B-B14F-4D97-AF65-F5344CB8AC3E}">
        <p14:creationId xmlns:p14="http://schemas.microsoft.com/office/powerpoint/2010/main" val="300136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280338" y="181590"/>
            <a:ext cx="5095893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Model Process </a:t>
            </a:r>
            <a:r>
              <a:rPr lang="pl-PL" sz="2600" b="1" dirty="0" err="1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Classification</a:t>
            </a:r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Framework (PCF)</a:t>
            </a:r>
          </a:p>
          <a:p>
            <a:pPr lvl="0"/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14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10"/>
          <p:cNvSpPr txBox="1"/>
          <p:nvPr/>
        </p:nvSpPr>
        <p:spPr>
          <a:xfrm>
            <a:off x="275944" y="1060204"/>
            <a:ext cx="33457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Process </a:t>
            </a:r>
            <a:r>
              <a:rPr lang="pl-PL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pl-PL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Framework (PCF) opracowany </a:t>
            </a:r>
          </a:p>
          <a:p>
            <a:r>
              <a:rPr lang="pl-PL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przez </a:t>
            </a:r>
            <a:r>
              <a:rPr lang="pl-PL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stowarzyszenie </a:t>
            </a:r>
            <a:r>
              <a:rPr lang="pl-PL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 </a:t>
            </a:r>
          </a:p>
          <a:p>
            <a:r>
              <a:rPr lang="pl-PL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Productivity and </a:t>
            </a:r>
            <a:r>
              <a:rPr lang="pl-PL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pl-PL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(APQC).</a:t>
            </a:r>
            <a:endParaRPr lang="pl-PL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600004" y="5410181"/>
            <a:ext cx="171863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60000">
              <a:lnSpc>
                <a:spcPct val="120000"/>
              </a:lnSpc>
              <a:buClr>
                <a:srgbClr val="FFC000"/>
              </a:buClr>
            </a:pPr>
            <a:r>
              <a:rPr lang="pl-PL" sz="1000" dirty="0" smtClean="0">
                <a:latin typeface="+mn-lt"/>
                <a:cs typeface="Times New Roman" panose="02020603050405020304" pitchFamily="18" charset="0"/>
                <a:hlinkClick r:id="rId5"/>
              </a:rPr>
              <a:t>http</a:t>
            </a:r>
            <a:r>
              <a:rPr lang="pl-PL" sz="1000" dirty="0">
                <a:latin typeface="+mn-lt"/>
                <a:cs typeface="Times New Roman" panose="02020603050405020304" pitchFamily="18" charset="0"/>
                <a:hlinkClick r:id="rId5"/>
              </a:rPr>
              <a:t>://www.apqc.org</a:t>
            </a:r>
            <a:r>
              <a:rPr lang="pl-PL" sz="1000" dirty="0" smtClean="0">
                <a:latin typeface="+mn-lt"/>
                <a:cs typeface="Times New Roman" panose="02020603050405020304" pitchFamily="18" charset="0"/>
                <a:hlinkClick r:id="rId5"/>
              </a:rPr>
              <a:t>/</a:t>
            </a:r>
            <a:r>
              <a:rPr lang="pl-PL" sz="1000" dirty="0" smtClean="0">
                <a:latin typeface="+mn-lt"/>
                <a:cs typeface="Times New Roman" panose="02020603050405020304" pitchFamily="18" charset="0"/>
              </a:rPr>
              <a:t> </a:t>
            </a: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866" y="739782"/>
            <a:ext cx="5430459" cy="497475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244516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280338" y="181590"/>
            <a:ext cx="5095893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Model Process </a:t>
            </a:r>
            <a:r>
              <a:rPr lang="pl-PL" sz="2600" b="1" dirty="0" err="1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Classification</a:t>
            </a:r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Framework (PCF)</a:t>
            </a:r>
          </a:p>
          <a:p>
            <a:pPr lvl="0"/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15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ole tekstowe 11"/>
          <p:cNvSpPr txBox="1"/>
          <p:nvPr/>
        </p:nvSpPr>
        <p:spPr>
          <a:xfrm>
            <a:off x="2600004" y="5410181"/>
            <a:ext cx="171863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60000">
              <a:lnSpc>
                <a:spcPct val="120000"/>
              </a:lnSpc>
              <a:buClr>
                <a:srgbClr val="FFC000"/>
              </a:buClr>
            </a:pPr>
            <a:r>
              <a:rPr lang="pl-PL" sz="1000" dirty="0" smtClean="0">
                <a:latin typeface="+mn-lt"/>
                <a:cs typeface="Times New Roman" panose="02020603050405020304" pitchFamily="18" charset="0"/>
                <a:hlinkClick r:id="rId5"/>
              </a:rPr>
              <a:t>http</a:t>
            </a:r>
            <a:r>
              <a:rPr lang="pl-PL" sz="1000" dirty="0">
                <a:latin typeface="+mn-lt"/>
                <a:cs typeface="Times New Roman" panose="02020603050405020304" pitchFamily="18" charset="0"/>
                <a:hlinkClick r:id="rId5"/>
              </a:rPr>
              <a:t>://www.apqc.org</a:t>
            </a:r>
            <a:r>
              <a:rPr lang="pl-PL" sz="1000" dirty="0" smtClean="0">
                <a:latin typeface="+mn-lt"/>
                <a:cs typeface="Times New Roman" panose="02020603050405020304" pitchFamily="18" charset="0"/>
                <a:hlinkClick r:id="rId5"/>
              </a:rPr>
              <a:t>/</a:t>
            </a:r>
            <a:r>
              <a:rPr lang="pl-PL" sz="1000" dirty="0" smtClean="0">
                <a:latin typeface="+mn-lt"/>
                <a:cs typeface="Times New Roman" panose="02020603050405020304" pitchFamily="18" charset="0"/>
              </a:rPr>
              <a:t> </a:t>
            </a: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Symbol zastępczy zawartości 5" descr="ModelPCF.jpg"/>
          <p:cNvPicPr>
            <a:picLocks noGrp="1"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95728" y="49385"/>
            <a:ext cx="4748595" cy="5671561"/>
          </a:xfrm>
          <a:prstGeom prst="rect">
            <a:avLst/>
          </a:prstGeom>
        </p:spPr>
      </p:pic>
      <p:sp>
        <p:nvSpPr>
          <p:cNvPr id="14" name="TextBox 10"/>
          <p:cNvSpPr txBox="1"/>
          <p:nvPr/>
        </p:nvSpPr>
        <p:spPr>
          <a:xfrm>
            <a:off x="275944" y="1060204"/>
            <a:ext cx="33457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Process </a:t>
            </a:r>
            <a:r>
              <a:rPr lang="pl-PL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pl-PL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Framework (PCF) opracowany </a:t>
            </a:r>
          </a:p>
          <a:p>
            <a:r>
              <a:rPr lang="pl-PL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przez </a:t>
            </a:r>
            <a:r>
              <a:rPr lang="pl-PL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stowarzyszenie </a:t>
            </a:r>
            <a:r>
              <a:rPr lang="pl-PL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 </a:t>
            </a:r>
          </a:p>
          <a:p>
            <a:r>
              <a:rPr lang="pl-PL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Productivity and </a:t>
            </a:r>
            <a:r>
              <a:rPr lang="pl-PL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pl-PL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(APQC).</a:t>
            </a:r>
            <a:endParaRPr lang="pl-PL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7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280340" y="181590"/>
            <a:ext cx="5903892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Model Process </a:t>
            </a:r>
            <a:r>
              <a:rPr lang="pl-PL" sz="2600" b="1" dirty="0" err="1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Classification</a:t>
            </a:r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Framework (PCF)</a:t>
            </a:r>
          </a:p>
          <a:p>
            <a:pPr lvl="0"/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16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10"/>
          <p:cNvSpPr txBox="1"/>
          <p:nvPr/>
        </p:nvSpPr>
        <p:spPr>
          <a:xfrm>
            <a:off x="275944" y="1060204"/>
            <a:ext cx="87521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PCF realizowany jest od 1992 </a:t>
            </a:r>
            <a:r>
              <a:rPr lang="pl-PL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roku, angażując ponad 100 organizacji. </a:t>
            </a:r>
          </a:p>
          <a:p>
            <a:endParaRPr lang="pl-PL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PCF jest efektem zbieranych przez ponad 25 lat doświadczeń firm członkowskich </a:t>
            </a:r>
            <a:r>
              <a:rPr lang="pl-PL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APQC w zakresie identyfikowania i zarządzania procesami biznesowymi</a:t>
            </a:r>
            <a:r>
              <a:rPr lang="pl-PL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dzięki </a:t>
            </a:r>
            <a:r>
              <a:rPr lang="pl-PL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czemu </a:t>
            </a:r>
            <a:r>
              <a:rPr lang="pl-PL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prezentuje </a:t>
            </a:r>
            <a:r>
              <a:rPr lang="pl-PL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podejście </a:t>
            </a:r>
            <a:r>
              <a:rPr lang="pl-PL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dostosowane do wielu branż. </a:t>
            </a:r>
            <a:endParaRPr lang="pl-PL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otwartej bazie standardów </a:t>
            </a:r>
            <a:r>
              <a:rPr lang="pl-PL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benchmarkingowych</a:t>
            </a:r>
            <a:r>
              <a:rPr lang="pl-PL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zebrano ponad </a:t>
            </a:r>
            <a:r>
              <a:rPr lang="pl-PL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1’000 </a:t>
            </a:r>
            <a:r>
              <a:rPr lang="pl-PL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procesów </a:t>
            </a:r>
            <a:endParaRPr lang="pl-PL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operacyjnych </a:t>
            </a:r>
            <a:r>
              <a:rPr lang="pl-PL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zarządczych, pogrupowanych w dwunastu kategoriach.</a:t>
            </a:r>
          </a:p>
          <a:p>
            <a:endParaRPr lang="pl-PL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Możliwe jest nieodpłatne pobranie klasyfikacji, definicji oraz niezbędnych </a:t>
            </a:r>
            <a:endParaRPr lang="pl-PL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charakterystyk </a:t>
            </a:r>
            <a:r>
              <a:rPr lang="pl-PL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stronie  </a:t>
            </a:r>
            <a:r>
              <a:rPr lang="pl-PL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www.apqc.org/pcf</a:t>
            </a:r>
            <a:r>
              <a:rPr lang="pl-PL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r>
              <a:rPr lang="pl-PL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Wersja dostępna na stronie jest systematycznie aktualizowana.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611175" y="5396117"/>
            <a:ext cx="2513367" cy="2984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60000">
              <a:lnSpc>
                <a:spcPct val="120000"/>
              </a:lnSpc>
              <a:buClr>
                <a:srgbClr val="FFC000"/>
              </a:buClr>
            </a:pPr>
            <a:r>
              <a:rPr lang="pl-PL" sz="1000" dirty="0" smtClean="0">
                <a:latin typeface="+mn-lt"/>
                <a:cs typeface="Times New Roman" panose="02020603050405020304" pitchFamily="18" charset="0"/>
              </a:rPr>
              <a:t>APQC   </a:t>
            </a:r>
            <a:r>
              <a:rPr lang="pl-PL" sz="1000" dirty="0">
                <a:latin typeface="+mn-lt"/>
                <a:cs typeface="Times New Roman" panose="02020603050405020304" pitchFamily="18" charset="0"/>
                <a:hlinkClick r:id="rId6"/>
              </a:rPr>
              <a:t>http://www.apqc.org</a:t>
            </a:r>
            <a:r>
              <a:rPr lang="pl-PL" sz="1000" dirty="0" smtClean="0">
                <a:latin typeface="+mn-lt"/>
                <a:cs typeface="Times New Roman" panose="02020603050405020304" pitchFamily="18" charset="0"/>
                <a:hlinkClick r:id="rId6"/>
              </a:rPr>
              <a:t>/</a:t>
            </a:r>
            <a:r>
              <a:rPr lang="pl-PL" sz="1000" dirty="0" smtClean="0">
                <a:latin typeface="+mn-lt"/>
                <a:cs typeface="Times New Roman" panose="02020603050405020304" pitchFamily="18" charset="0"/>
              </a:rPr>
              <a:t> </a:t>
            </a: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280340" y="181590"/>
            <a:ext cx="5903892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Propozycja </a:t>
            </a:r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mapy procesów związku 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sportowego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17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410" y="1"/>
            <a:ext cx="4077511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0"/>
          <p:cNvSpPr txBox="1"/>
          <p:nvPr/>
        </p:nvSpPr>
        <p:spPr>
          <a:xfrm>
            <a:off x="275944" y="1060204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wg znaczenia</a:t>
            </a:r>
            <a:endParaRPr lang="en-US" sz="1800" b="1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8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280340" y="181590"/>
            <a:ext cx="5903892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Propozycja </a:t>
            </a:r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mapy procesów związku 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sportowego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18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825" y="0"/>
            <a:ext cx="39281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10"/>
          <p:cNvSpPr txBox="1"/>
          <p:nvPr/>
        </p:nvSpPr>
        <p:spPr>
          <a:xfrm>
            <a:off x="275944" y="1060204"/>
            <a:ext cx="426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powiązaniu ze strukturą organizacyjną</a:t>
            </a:r>
            <a:endParaRPr lang="en-US" sz="1800" b="1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9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280340" y="181590"/>
            <a:ext cx="5903892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Propozycja </a:t>
            </a:r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mapy procesów związku 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sportowego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19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10"/>
          <p:cNvSpPr txBox="1"/>
          <p:nvPr/>
        </p:nvSpPr>
        <p:spPr>
          <a:xfrm>
            <a:off x="275944" y="1060204"/>
            <a:ext cx="431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 </a:t>
            </a:r>
            <a:endParaRPr lang="pl-PL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pl-PL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Zarządzanie kapitałem ludzkim (ZKL</a:t>
            </a:r>
            <a:r>
              <a:rPr lang="pl-PL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b="1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829" y="290465"/>
            <a:ext cx="5260521" cy="543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60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1026325" y="542550"/>
            <a:ext cx="5611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l" sz="3000" b="1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Spis </a:t>
            </a:r>
            <a:r>
              <a:rPr lang="pl" sz="300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treści</a:t>
            </a:r>
            <a:endParaRPr sz="300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794249" y="2213875"/>
            <a:ext cx="7768851" cy="128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pl-PL" sz="2000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Klasyfikacja </a:t>
            </a:r>
            <a:r>
              <a:rPr lang="pl-PL" sz="20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procesów	</a:t>
            </a:r>
            <a:r>
              <a:rPr lang="pl" sz="2000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pl" sz="20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			4</a:t>
            </a:r>
            <a:endParaRPr sz="2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1000"/>
              </a:spcBef>
              <a:buSzPts val="1100"/>
            </a:pPr>
            <a:r>
              <a:rPr lang="pl-PL" sz="2000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Praktyczne zasady opisywania </a:t>
            </a:r>
            <a:r>
              <a:rPr lang="pl-PL" sz="20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procesów</a:t>
            </a:r>
            <a:r>
              <a:rPr lang="pl" sz="2000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pl" sz="20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	8</a:t>
            </a:r>
            <a:endParaRPr sz="2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1000"/>
              </a:spcBef>
              <a:buSzPts val="1100"/>
            </a:pPr>
            <a:r>
              <a:rPr lang="pl" sz="20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Model </a:t>
            </a:r>
            <a:r>
              <a:rPr lang="pl-PL" sz="2000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Process </a:t>
            </a:r>
            <a:r>
              <a:rPr lang="pl-PL" sz="2000" dirty="0" err="1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Classification</a:t>
            </a:r>
            <a:r>
              <a:rPr lang="pl-PL" sz="2000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20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Framework (PCF)		15</a:t>
            </a:r>
            <a:endParaRPr lang="pl" sz="20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" sz="20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Propozycja mapy procesów związku sportowego	18</a:t>
            </a:r>
            <a:endParaRPr sz="2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2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280340" y="181590"/>
            <a:ext cx="5903892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Propozycja </a:t>
            </a:r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mapy procesów związku 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sportowego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20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10"/>
          <p:cNvSpPr txBox="1"/>
          <p:nvPr/>
        </p:nvSpPr>
        <p:spPr>
          <a:xfrm>
            <a:off x="275944" y="1060204"/>
            <a:ext cx="4615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 </a:t>
            </a:r>
            <a:endParaRPr lang="pl-PL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90.4 Ocena, szkolenie i rozwój </a:t>
            </a:r>
            <a:r>
              <a:rPr lang="pl-PL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pracowników</a:t>
            </a:r>
            <a:endParaRPr lang="en-US" sz="1800" b="1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829" y="290465"/>
            <a:ext cx="5260521" cy="543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986" y="1451188"/>
            <a:ext cx="51435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8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280340" y="181590"/>
            <a:ext cx="5903892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Propozycja </a:t>
            </a:r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mapy procesów związku 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sportowego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21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829" y="290465"/>
            <a:ext cx="5260521" cy="543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986" y="1451188"/>
            <a:ext cx="51435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75" y="1292583"/>
            <a:ext cx="7796866" cy="446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10"/>
          <p:cNvSpPr txBox="1"/>
          <p:nvPr/>
        </p:nvSpPr>
        <p:spPr>
          <a:xfrm>
            <a:off x="275944" y="983085"/>
            <a:ext cx="2781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 </a:t>
            </a:r>
            <a:endParaRPr lang="pl-PL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90.43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Ocena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pracowników</a:t>
            </a:r>
            <a:endParaRPr lang="en-US" sz="1800" b="1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0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280340" y="181590"/>
            <a:ext cx="5903892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Propozycja </a:t>
            </a:r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mapy procesów związku 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sportowego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22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10"/>
          <p:cNvSpPr txBox="1"/>
          <p:nvPr/>
        </p:nvSpPr>
        <p:spPr>
          <a:xfrm>
            <a:off x="275944" y="1203425"/>
            <a:ext cx="866231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Organizacja aby osiągnąć korzyści z wdrożenia zarządzania procesowego </a:t>
            </a:r>
            <a:r>
              <a:rPr lang="pl-PL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</a:t>
            </a:r>
            <a:r>
              <a:rPr lang="pl-PL" sz="2400" b="1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Przekonać </a:t>
            </a:r>
            <a:r>
              <a:rPr lang="pl-P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własny </a:t>
            </a:r>
            <a:r>
              <a:rPr lang="pl-PL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pl-PL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Zidentyfikować 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swoje procesy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Wpoić wszystkim pracownikom przekonanie o ich znaczeniu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Wprowadzić mierniki </a:t>
            </a:r>
            <a:r>
              <a:rPr lang="pl-PL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systematyczne mierzenie procesów</a:t>
            </a:r>
            <a:endParaRPr lang="pl-PL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Przejść do zarządzania procesami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b="1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9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1766400" y="2179025"/>
            <a:ext cx="5611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l" sz="3000" b="1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Dziękuję za uwagę</a:t>
            </a:r>
            <a:endParaRPr sz="300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1766400" y="3128275"/>
            <a:ext cx="5611200" cy="12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Marek Szelągowski</a:t>
            </a:r>
            <a:endParaRPr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marek.szelągowski@dbpm.pl</a:t>
            </a:r>
            <a:endParaRPr sz="1800" dirty="0">
              <a:solidFill>
                <a:srgbClr val="0055A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endParaRPr sz="1800" dirty="0">
              <a:solidFill>
                <a:srgbClr val="0055A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23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4969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388628" y="181590"/>
            <a:ext cx="6018657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Zarządzanie procesowe -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abecadło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3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ymbol zastępczy tekstu 4"/>
          <p:cNvSpPr txBox="1">
            <a:spLocks/>
          </p:cNvSpPr>
          <p:nvPr/>
        </p:nvSpPr>
        <p:spPr>
          <a:xfrm>
            <a:off x="149836" y="825352"/>
            <a:ext cx="4191026" cy="48054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eaLnBrk="0" hangingPunct="0">
              <a:spcBef>
                <a:spcPct val="95000"/>
              </a:spcBef>
              <a:spcAft>
                <a:spcPct val="10000"/>
              </a:spcAft>
              <a:buClr>
                <a:srgbClr val="FFC000"/>
              </a:buClr>
              <a:buFont typeface="Times" pitchFamily="18" charset="0"/>
              <a:buChar char="•"/>
            </a:pPr>
            <a:r>
              <a:rPr lang="pl-PL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Filozofia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zarządzanie procesowe </a:t>
            </a:r>
            <a:r>
              <a:rPr lang="pl-PL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filozofia zarządzania </a:t>
            </a:r>
            <a:r>
              <a:rPr lang="pl-PL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promująca nakierowanie działań na potrzeby klienta, odpowiedzialność, przejrzystość i ciągłe usprawnianie. 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eaLnBrk="0" hangingPunct="0">
              <a:spcBef>
                <a:spcPct val="95000"/>
              </a:spcBef>
              <a:spcAft>
                <a:spcPct val="10000"/>
              </a:spcAft>
              <a:buClr>
                <a:srgbClr val="FFC000"/>
              </a:buClr>
              <a:buFont typeface="Times" pitchFamily="18" charset="0"/>
              <a:buChar char="•"/>
            </a:pPr>
            <a:r>
              <a:rPr lang="pl-PL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Metodyka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zarządzanie procesowe </a:t>
            </a:r>
            <a:r>
              <a:rPr lang="pl-PL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 </a:t>
            </a:r>
            <a:r>
              <a:rPr lang="pl-PL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metodyką poprawiającą wydajność (zmniejszenie strat) </a:t>
            </a:r>
            <a:r>
              <a:rPr lang="pl-PL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efektywność </a:t>
            </a:r>
            <a:r>
              <a:rPr lang="pl-PL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(zwiększając szybkość, zwinność działań).</a:t>
            </a:r>
          </a:p>
          <a:p>
            <a:pPr marL="228600" indent="-228600" eaLnBrk="0" hangingPunct="0">
              <a:spcBef>
                <a:spcPct val="95000"/>
              </a:spcBef>
              <a:spcAft>
                <a:spcPct val="10000"/>
              </a:spcAft>
              <a:buClr>
                <a:srgbClr val="FFC000"/>
              </a:buClr>
              <a:buFont typeface="Times" pitchFamily="18" charset="0"/>
              <a:buChar char="•"/>
            </a:pPr>
            <a:r>
              <a:rPr lang="pl-PL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Narzędzia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BPA i BPMS to </a:t>
            </a:r>
            <a:br>
              <a:rPr lang="pl-PL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zestaw narzędzi</a:t>
            </a:r>
            <a:r>
              <a:rPr lang="pl-PL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identyfikacji, komunikacji i optymalizacji procesów oraz projektowania, realizacji</a:t>
            </a:r>
            <a:r>
              <a:rPr lang="pl-PL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optymalizacji aplikacji biznesowych.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926" y="1076839"/>
            <a:ext cx="4761293" cy="354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742" y="1206058"/>
            <a:ext cx="3992543" cy="425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ymbol zastępczy zawartości 1"/>
          <p:cNvSpPr txBox="1">
            <a:spLocks/>
          </p:cNvSpPr>
          <p:nvPr/>
        </p:nvSpPr>
        <p:spPr>
          <a:xfrm>
            <a:off x="877089" y="1671556"/>
            <a:ext cx="4096318" cy="231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 eaLnBrk="0" hangingPunct="0">
              <a:spcAft>
                <a:spcPts val="600"/>
              </a:spcAft>
              <a:buClr>
                <a:srgbClr val="FFC000"/>
              </a:buClr>
            </a:pPr>
            <a:r>
              <a:rPr lang="pl-P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procesy statyczne</a:t>
            </a:r>
          </a:p>
          <a:p>
            <a:pPr marL="0" indent="1081088" algn="l" eaLnBrk="0" hangingPunct="0">
              <a:spcAft>
                <a:spcPts val="600"/>
              </a:spcAft>
              <a:buClr>
                <a:srgbClr val="FFC000"/>
              </a:buClr>
            </a:pPr>
            <a:endParaRPr lang="pl-PL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081088" algn="l" eaLnBrk="0" hangingPunct="0">
              <a:spcAft>
                <a:spcPts val="600"/>
              </a:spcAft>
              <a:buClr>
                <a:srgbClr val="FFC000"/>
              </a:buClr>
            </a:pPr>
            <a:endParaRPr lang="pl-PL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081088" algn="l" eaLnBrk="0" hangingPunct="0">
              <a:spcAft>
                <a:spcPts val="600"/>
              </a:spcAft>
              <a:buClr>
                <a:srgbClr val="FFC000"/>
              </a:buClr>
            </a:pPr>
            <a:endParaRPr lang="pl-PL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eaLnBrk="0" hangingPunct="0">
              <a:spcAft>
                <a:spcPts val="600"/>
              </a:spcAft>
              <a:buClr>
                <a:srgbClr val="FFC000"/>
              </a:buClr>
            </a:pPr>
            <a:r>
              <a:rPr lang="pl-P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procesy dynamiczne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388628" y="181590"/>
            <a:ext cx="6018657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Klasyfikacja 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procesów wg dynamiki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4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536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388628" y="181590"/>
            <a:ext cx="6018657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Klasyfikacja 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procesów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5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ymbol zastępczy zawartości 1"/>
          <p:cNvSpPr txBox="1">
            <a:spLocks/>
          </p:cNvSpPr>
          <p:nvPr/>
        </p:nvSpPr>
        <p:spPr>
          <a:xfrm>
            <a:off x="251424" y="696964"/>
            <a:ext cx="8641152" cy="4501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 eaLnBrk="0" hangingPunct="0">
              <a:spcAft>
                <a:spcPts val="600"/>
              </a:spcAft>
              <a:buClr>
                <a:srgbClr val="FFC000"/>
              </a:buClr>
            </a:pPr>
            <a:r>
              <a:rPr lang="pl-P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Klasyfikacja dzieli procesy wg dynamiki ich modelowania i wykonania:</a:t>
            </a:r>
          </a:p>
          <a:p>
            <a:pPr algn="l" eaLnBrk="0" hangingPunct="0">
              <a:spcAft>
                <a:spcPts val="1200"/>
              </a:spcAft>
            </a:pPr>
            <a:r>
              <a:rPr lang="pl-PL" sz="2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procesy statyczne (rutynowe) </a:t>
            </a:r>
            <a:r>
              <a:rPr lang="pl-PL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są to procesy, których przebieg jest niezmienny lub też zmienia się w długich okresach czasu. Możliwa jest więc ich zamodelowanie, optymalizacja, daleko idąca automatyzacja i realizacja dokładnie wg przygotowanego standardu.</a:t>
            </a:r>
          </a:p>
          <a:p>
            <a:pPr algn="l" eaLnBrk="0" hangingPunct="0">
              <a:spcAft>
                <a:spcPts val="1200"/>
              </a:spcAft>
            </a:pPr>
            <a:r>
              <a:rPr lang="pl-PL" sz="2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procesy dynamiczne </a:t>
            </a:r>
            <a:r>
              <a:rPr lang="pl-PL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są to procesy których przebieg zależy do kontekstu ich wykonania i może być zmieniany (adaptowany) zgodnie z potrzebami konkretnego wykonania. Wymają znacznie dokładniejszego monitorowania niż procesy rutynowe. Wykorzystują one w codziennej pracy dynamizm pracowników którzy je wykonują. 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94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388628" y="181590"/>
            <a:ext cx="6298611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Klasyfikacja 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procesów wg znaczenia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6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8920" y="990446"/>
            <a:ext cx="7282461" cy="44723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344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388628" y="181590"/>
            <a:ext cx="6331661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Klasyfikacja 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procesów wg znaczenia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7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ymbol zastępczy zawartości 1"/>
          <p:cNvSpPr txBox="1">
            <a:spLocks/>
          </p:cNvSpPr>
          <p:nvPr/>
        </p:nvSpPr>
        <p:spPr>
          <a:xfrm>
            <a:off x="251424" y="709908"/>
            <a:ext cx="8821176" cy="207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 eaLnBrk="0" hangingPunct="0">
              <a:spcAft>
                <a:spcPts val="600"/>
              </a:spcAft>
              <a:buClr>
                <a:srgbClr val="FFC000"/>
              </a:buClr>
            </a:pPr>
            <a:r>
              <a:rPr lang="pl-P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Wyróżniamy trzy główne grupy procesów:</a:t>
            </a:r>
          </a:p>
          <a:p>
            <a:pPr lvl="1" algn="l" eaLnBrk="0" hangingPunct="0">
              <a:spcAft>
                <a:spcPts val="600"/>
              </a:spcAft>
            </a:pPr>
            <a:r>
              <a:rPr lang="pl-PL" sz="2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procesy zarządzania </a:t>
            </a:r>
            <a:r>
              <a:rPr lang="pl-PL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kierowania odpowiedzialne za zarządzanie strategiczne i operacyjne organizacją, w tym za nadzór bieżącej działalności,</a:t>
            </a:r>
          </a:p>
          <a:p>
            <a:pPr lvl="1" algn="l" eaLnBrk="0" hangingPunct="0">
              <a:spcAft>
                <a:spcPts val="600"/>
              </a:spcAft>
            </a:pPr>
            <a:r>
              <a:rPr lang="pl-PL" sz="2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 Podstawowy </a:t>
            </a:r>
            <a:r>
              <a:rPr lang="pl-PL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odpowiedzialny za dostarczanie produktów i usług klientom. Jest to proces w bezpośredni sposób widoczny dla klientów,</a:t>
            </a:r>
          </a:p>
          <a:p>
            <a:pPr lvl="1" algn="l" eaLnBrk="0" hangingPunct="0">
              <a:spcAft>
                <a:spcPts val="600"/>
              </a:spcAft>
            </a:pPr>
            <a:r>
              <a:rPr lang="pl-PL" sz="2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procesy wsparcia </a:t>
            </a:r>
            <a:r>
              <a:rPr lang="pl-PL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wspomagające proces podstawowy oraz codzienną działalność organizacji (także w wymiarze hierarchicznym). Są to procesy bez których proces Podstawowy nie mógłby być realizowany (jak </a:t>
            </a:r>
            <a:r>
              <a:rPr lang="pl-PL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r>
              <a:rPr lang="pl-PL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zaopatrzenie, zarządzanie IT czy księgowość), ale nie są one widoczne dla klientów.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0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280340" y="181590"/>
            <a:ext cx="7091172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Praktyczne zasady 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opisywania </a:t>
            </a:r>
          </a:p>
          <a:p>
            <a:pPr lvl="0"/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procesów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8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0"/>
          <p:cNvSpPr txBox="1"/>
          <p:nvPr/>
        </p:nvSpPr>
        <p:spPr>
          <a:xfrm>
            <a:off x="275944" y="1048172"/>
            <a:ext cx="337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Poziomy modelowania procesów</a:t>
            </a:r>
            <a:endParaRPr lang="en-US" sz="1800" b="1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Tx/>
              <a:buNone/>
            </a:pPr>
            <a:r>
              <a:rPr lang="pl-PL" b="1" smtClean="0">
                <a:latin typeface="Times New Roman" panose="02020603050405020304" pitchFamily="18" charset="0"/>
                <a:cs typeface="Times New Roman" pitchFamily="18" charset="0"/>
              </a:rPr>
              <a:t>Poziomy opisu procesów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397" y="1351372"/>
            <a:ext cx="5967329" cy="4281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6034733" y="1459573"/>
            <a:ext cx="2112603" cy="1331745"/>
            <a:chOff x="4241" y="1071"/>
            <a:chExt cx="1823" cy="1134"/>
          </a:xfrm>
        </p:grpSpPr>
        <p:sp>
          <p:nvSpPr>
            <p:cNvPr id="11" name="AutoShape 5"/>
            <p:cNvSpPr>
              <a:spLocks/>
            </p:cNvSpPr>
            <p:nvPr/>
          </p:nvSpPr>
          <p:spPr bwMode="auto">
            <a:xfrm>
              <a:off x="4241" y="1071"/>
              <a:ext cx="272" cy="1134"/>
            </a:xfrm>
            <a:prstGeom prst="rightBrace">
              <a:avLst>
                <a:gd name="adj1" fmla="val 34743"/>
                <a:gd name="adj2" fmla="val 50000"/>
              </a:avLst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4740" y="1438"/>
              <a:ext cx="1324" cy="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800" b="1" dirty="0" smtClean="0">
                  <a:latin typeface="Times New Roman" panose="02020603050405020304" pitchFamily="18" charset="0"/>
                  <a:cs typeface="Times New Roman" pitchFamily="18" charset="0"/>
                </a:rPr>
                <a:t>mapy </a:t>
              </a:r>
              <a:r>
                <a:rPr lang="pl-PL" sz="1800" b="1" dirty="0">
                  <a:latin typeface="Times New Roman" pitchFamily="18" charset="0"/>
                  <a:cs typeface="Times New Roman" pitchFamily="18" charset="0"/>
                </a:rPr>
                <a:t>procesów</a:t>
              </a:r>
            </a:p>
          </p:txBody>
        </p:sp>
      </p:grp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6273941" y="2371458"/>
            <a:ext cx="1850420" cy="2068191"/>
            <a:chOff x="4422" y="1797"/>
            <a:chExt cx="1225" cy="1452"/>
          </a:xfrm>
        </p:grpSpPr>
        <p:sp>
          <p:nvSpPr>
            <p:cNvPr id="14" name="AutoShape 8"/>
            <p:cNvSpPr>
              <a:spLocks/>
            </p:cNvSpPr>
            <p:nvPr/>
          </p:nvSpPr>
          <p:spPr bwMode="auto">
            <a:xfrm>
              <a:off x="4422" y="1797"/>
              <a:ext cx="272" cy="1452"/>
            </a:xfrm>
            <a:prstGeom prst="rightBrace">
              <a:avLst>
                <a:gd name="adj1" fmla="val 44485"/>
                <a:gd name="adj2" fmla="val 50000"/>
              </a:avLst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4740" y="2341"/>
              <a:ext cx="907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800" b="1" dirty="0" smtClean="0">
                  <a:latin typeface="Times New Roman" panose="02020603050405020304" pitchFamily="18" charset="0"/>
                  <a:cs typeface="Times New Roman" pitchFamily="18" charset="0"/>
                </a:rPr>
                <a:t>modele </a:t>
              </a:r>
              <a:r>
                <a:rPr lang="pl-PL" sz="1800" b="1" dirty="0">
                  <a:latin typeface="Times New Roman" pitchFamily="18" charset="0"/>
                  <a:cs typeface="Times New Roman" pitchFamily="18" charset="0"/>
                </a:rPr>
                <a:t>procesów</a:t>
              </a:r>
            </a:p>
          </p:txBody>
        </p:sp>
      </p:grpSp>
      <p:grpSp>
        <p:nvGrpSpPr>
          <p:cNvPr id="16" name="Group 10"/>
          <p:cNvGrpSpPr>
            <a:grpSpLocks/>
          </p:cNvGrpSpPr>
          <p:nvPr/>
        </p:nvGrpSpPr>
        <p:grpSpPr bwMode="auto">
          <a:xfrm>
            <a:off x="6598962" y="4157387"/>
            <a:ext cx="1655763" cy="1250950"/>
            <a:chOff x="4604" y="3066"/>
            <a:chExt cx="1043" cy="788"/>
          </a:xfrm>
        </p:grpSpPr>
        <p:sp>
          <p:nvSpPr>
            <p:cNvPr id="17" name="AutoShape 11"/>
            <p:cNvSpPr>
              <a:spLocks/>
            </p:cNvSpPr>
            <p:nvPr/>
          </p:nvSpPr>
          <p:spPr bwMode="auto">
            <a:xfrm>
              <a:off x="4604" y="3066"/>
              <a:ext cx="272" cy="772"/>
            </a:xfrm>
            <a:prstGeom prst="rightBrace">
              <a:avLst>
                <a:gd name="adj1" fmla="val 23652"/>
                <a:gd name="adj2" fmla="val 50000"/>
              </a:avLst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4740" y="3253"/>
              <a:ext cx="907" cy="6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l-PL" sz="1600" b="1" dirty="0">
                  <a:latin typeface="Times New Roman" panose="02020603050405020304" pitchFamily="18" charset="0"/>
                  <a:cs typeface="Times New Roman" pitchFamily="18" charset="0"/>
                </a:rPr>
                <a:t>karty </a:t>
              </a:r>
              <a:r>
                <a:rPr lang="pl-PL" sz="1600" b="1" dirty="0" smtClean="0">
                  <a:latin typeface="Times New Roman" pitchFamily="18" charset="0"/>
                  <a:cs typeface="Times New Roman" pitchFamily="18" charset="0"/>
                </a:rPr>
                <a:t>czynności,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pl-PL" sz="1600" b="1" dirty="0" smtClean="0">
                  <a:latin typeface="Times New Roman" pitchFamily="18" charset="0"/>
                  <a:cs typeface="Times New Roman" pitchFamily="18" charset="0"/>
                </a:rPr>
                <a:t>instrukcje</a:t>
              </a:r>
              <a:endParaRPr lang="pl-PL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576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280340" y="181590"/>
            <a:ext cx="7091172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600" b="1" dirty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Praktyczne zasady </a:t>
            </a:r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opisywania </a:t>
            </a:r>
          </a:p>
          <a:p>
            <a:pPr lvl="0"/>
            <a:r>
              <a:rPr lang="pl-PL" sz="2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procesów</a:t>
            </a:r>
            <a:endParaRPr sz="2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2810" y="29046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t>9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036" y="94453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0"/>
          <p:cNvSpPr txBox="1"/>
          <p:nvPr/>
        </p:nvSpPr>
        <p:spPr>
          <a:xfrm>
            <a:off x="275943" y="1048172"/>
            <a:ext cx="8752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Poziomy modelowania procesów – mapy procesów</a:t>
            </a:r>
            <a:endParaRPr lang="en-US" sz="1800" b="1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9572" y="1539826"/>
            <a:ext cx="9054428" cy="331291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41338" lvl="1" indent="-360363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sz="2600" dirty="0" smtClean="0">
                <a:solidFill>
                  <a:schemeClr val="tx1"/>
                </a:solidFill>
                <a:cs typeface="Times New Roman" pitchFamily="18" charset="0"/>
              </a:rPr>
              <a:t>Pokazują w sposób czytelny istotę procesu (istotę biznesu),</a:t>
            </a:r>
          </a:p>
          <a:p>
            <a:pPr marL="541338" lvl="1" indent="-360363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sz="2600" dirty="0" smtClean="0">
                <a:solidFill>
                  <a:schemeClr val="tx1"/>
                </a:solidFill>
                <a:cs typeface="Times New Roman" pitchFamily="18" charset="0"/>
              </a:rPr>
              <a:t>Pokazują wejścia, wyjścia i styki procesów głównych,</a:t>
            </a:r>
          </a:p>
          <a:p>
            <a:pPr marL="541338" lvl="1" indent="-360363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sz="2600" dirty="0" smtClean="0">
                <a:solidFill>
                  <a:schemeClr val="tx1"/>
                </a:solidFill>
                <a:cs typeface="Times New Roman" pitchFamily="18" charset="0"/>
              </a:rPr>
              <a:t>Uwzględniają klienta, a nawet jego procesy,</a:t>
            </a:r>
          </a:p>
          <a:p>
            <a:pPr marL="541338" lvl="1" indent="-360363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sz="2600" dirty="0" smtClean="0">
                <a:solidFill>
                  <a:schemeClr val="tx1"/>
                </a:solidFill>
                <a:cs typeface="Times New Roman" pitchFamily="18" charset="0"/>
              </a:rPr>
              <a:t>Nie zawierają procesów nieistotnych,</a:t>
            </a:r>
          </a:p>
          <a:p>
            <a:pPr marL="541338" lvl="1" indent="-360363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sz="2600" dirty="0" smtClean="0">
                <a:solidFill>
                  <a:schemeClr val="tx1"/>
                </a:solidFill>
                <a:cs typeface="Times New Roman" pitchFamily="18" charset="0"/>
              </a:rPr>
              <a:t>Jeżeli jest to istotne sygnalizują kluczowe komórki organizacyjne, role, dokumenty, systemy IT czy ryzyko.</a:t>
            </a:r>
          </a:p>
        </p:txBody>
      </p:sp>
    </p:spTree>
    <p:extLst>
      <p:ext uri="{BB962C8B-B14F-4D97-AF65-F5344CB8AC3E}">
        <p14:creationId xmlns:p14="http://schemas.microsoft.com/office/powerpoint/2010/main" val="206411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810</Words>
  <Application>Microsoft Office PowerPoint</Application>
  <PresentationFormat>Pokaz na ekranie (16:10)</PresentationFormat>
  <Paragraphs>144</Paragraphs>
  <Slides>23</Slides>
  <Notes>23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9" baseType="lpstr">
      <vt:lpstr>Arial</vt:lpstr>
      <vt:lpstr>Times New Roman</vt:lpstr>
      <vt:lpstr>Open Sans</vt:lpstr>
      <vt:lpstr>Wingdings</vt:lpstr>
      <vt:lpstr>Times</vt:lpstr>
      <vt:lpstr>Simple Light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Marek3</dc:creator>
  <cp:lastModifiedBy>Marek</cp:lastModifiedBy>
  <cp:revision>55</cp:revision>
  <dcterms:modified xsi:type="dcterms:W3CDTF">2018-04-13T12:43:56Z</dcterms:modified>
</cp:coreProperties>
</file>